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61" r:id="rId3"/>
    <p:sldId id="262" r:id="rId4"/>
    <p:sldId id="263" r:id="rId5"/>
    <p:sldId id="280" r:id="rId6"/>
    <p:sldId id="281" r:id="rId7"/>
    <p:sldId id="264" r:id="rId8"/>
    <p:sldId id="265" r:id="rId9"/>
    <p:sldId id="267" r:id="rId10"/>
    <p:sldId id="268" r:id="rId11"/>
    <p:sldId id="269" r:id="rId12"/>
    <p:sldId id="271" r:id="rId13"/>
    <p:sldId id="272" r:id="rId14"/>
    <p:sldId id="274" r:id="rId15"/>
    <p:sldId id="273" r:id="rId16"/>
    <p:sldId id="275" r:id="rId17"/>
    <p:sldId id="276" r:id="rId18"/>
    <p:sldId id="277" r:id="rId19"/>
    <p:sldId id="266" r:id="rId20"/>
    <p:sldId id="278" r:id="rId21"/>
    <p:sldId id="279" r:id="rId22"/>
  </p:sldIdLst>
  <p:sldSz cx="9144000" cy="6858000" type="screen4x3"/>
  <p:notesSz cx="6858000" cy="91805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79" autoAdjust="0"/>
  </p:normalViewPr>
  <p:slideViewPr>
    <p:cSldViewPr>
      <p:cViewPr varScale="1">
        <p:scale>
          <a:sx n="58" d="100"/>
          <a:sy n="58" d="100"/>
        </p:scale>
        <p:origin x="-1253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20138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720138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D8A5DAA-DF53-44B9-B987-CA425A2E8A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8684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5063" y="688975"/>
            <a:ext cx="4587875" cy="3441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60863"/>
            <a:ext cx="5029200" cy="413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1725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21725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D8725FE-A2C5-43D9-894D-550D77936F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1525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30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1026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1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rc 1027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rc 1028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1029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9" name="Rectangle 103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10" name="Rectangle 103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11" name="Rectangle 103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BDCED-6DB1-4F48-BB65-F906BE569A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87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7 - </a:t>
            </a:r>
            <a:fld id="{2691ED0D-8CAD-42E9-93DA-4352731294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856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7 - </a:t>
            </a:r>
            <a:fld id="{9B20AFB6-57B7-4CD5-8F76-005A17FE4B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149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7 - </a:t>
            </a:r>
            <a:fld id="{81A1A860-670F-4F9E-B3CD-3C6299BAC7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4383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676400"/>
            <a:ext cx="7772400" cy="4495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7 - </a:t>
            </a:r>
            <a:fld id="{724B0CBB-65BB-46A3-A5B5-18480AB42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872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7 - </a:t>
            </a:r>
            <a:fld id="{37BAE797-09AC-4E32-AD8F-3701CFEDFC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760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7 - </a:t>
            </a:r>
            <a:fld id="{42B9112B-7EEA-49C4-87E9-D3E4604661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902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7 - </a:t>
            </a:r>
            <a:fld id="{3FD3C252-4AA2-4FA2-8987-6224364C14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083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7 - </a:t>
            </a:r>
            <a:fld id="{F5818731-BA65-4D77-A52E-C0ED1EF046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318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7 - </a:t>
            </a:r>
            <a:fld id="{DE885CA3-124A-41C9-9B1D-984B33AD43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242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7 - </a:t>
            </a:r>
            <a:fld id="{14686324-324F-424C-AD58-B6835101E5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419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7 - </a:t>
            </a:r>
            <a:fld id="{BC562FD4-199F-41A3-81D0-FA8C3C3BDE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567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7 - </a:t>
            </a:r>
            <a:fld id="{6E76F655-33BB-4F0F-BC68-E4897AA23A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988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103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1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Lecture 7 - </a:t>
            </a:r>
            <a:fld id="{51117559-F7B7-4510-81D8-4003ABD50B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9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4.bin"/><Relationship Id="rId4" Type="http://schemas.openxmlformats.org/officeDocument/2006/relationships/image" Target="../media/image2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3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Lecture 7</a:t>
            </a:r>
            <a:br>
              <a:rPr lang="en-US" smtClean="0"/>
            </a:br>
            <a:r>
              <a:rPr lang="en-US" smtClean="0"/>
              <a:t>Risk Analysis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CSCI – 3350   Software Engineering II</a:t>
            </a:r>
          </a:p>
          <a:p>
            <a:pPr eaLnBrk="1" hangingPunct="1"/>
            <a:r>
              <a:rPr lang="en-US" smtClean="0"/>
              <a:t>Fall </a:t>
            </a:r>
            <a:r>
              <a:rPr lang="en-US" smtClean="0"/>
              <a:t>2014</a:t>
            </a:r>
            <a:endParaRPr lang="en-US" dirty="0" smtClean="0"/>
          </a:p>
          <a:p>
            <a:pPr eaLnBrk="1" hangingPunct="1"/>
            <a:r>
              <a:rPr lang="en-US" dirty="0" smtClean="0"/>
              <a:t>Bill Pine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229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229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7 - </a:t>
            </a:r>
            <a:fld id="{5A6B0012-7550-4145-B425-CDE777CCC736}" type="slidenum">
              <a:rPr lang="en-US" sz="1400" smtClean="0">
                <a:latin typeface="Arial" charset="0"/>
              </a:rPr>
              <a:pPr eaLnBrk="1" hangingPunct="1"/>
              <a:t>10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Likelihood of Occurrence (cont)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76400"/>
            <a:ext cx="7848600" cy="4495800"/>
          </a:xfrm>
        </p:spPr>
        <p:txBody>
          <a:bodyPr/>
          <a:lstStyle/>
          <a:p>
            <a:pPr eaLnBrk="1" hangingPunct="1"/>
            <a:r>
              <a:rPr lang="en-US" smtClean="0"/>
              <a:t>May be useful to provide a quantification</a:t>
            </a:r>
          </a:p>
          <a:p>
            <a:pPr lvl="1" eaLnBrk="1" hangingPunct="1"/>
            <a:r>
              <a:rPr lang="en-US" smtClean="0"/>
              <a:t>For Example:</a:t>
            </a:r>
          </a:p>
        </p:txBody>
      </p:sp>
      <p:graphicFrame>
        <p:nvGraphicFramePr>
          <p:cNvPr id="97432" name="Group 152"/>
          <p:cNvGraphicFramePr>
            <a:graphicFrameLocks noGrp="1"/>
          </p:cNvGraphicFramePr>
          <p:nvPr>
            <p:ph sz="half" idx="2"/>
          </p:nvPr>
        </p:nvGraphicFramePr>
        <p:xfrm>
          <a:off x="2743200" y="3048000"/>
          <a:ext cx="3810000" cy="2819400"/>
        </p:xfrm>
        <a:graphic>
          <a:graphicData uri="http://schemas.openxmlformats.org/drawingml/2006/table">
            <a:tbl>
              <a:tblPr/>
              <a:tblGrid>
                <a:gridCol w="1766888"/>
                <a:gridCol w="2043112"/>
              </a:tblGrid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Level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Probability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Very Low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&lt; 0.1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Low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≥ 0.1 but &lt; 0.4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Moderate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≥ 0.4 but &lt; 0.6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High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≥ 0.6 but &lt; 0.9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Very High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≥ 0.9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7 - </a:t>
            </a:r>
            <a:fld id="{74F55F3C-EAA9-4F32-8EED-DF4231DCC4AB}" type="slidenum">
              <a:rPr lang="en-US" sz="1400" smtClean="0">
                <a:latin typeface="Arial" charset="0"/>
              </a:rPr>
              <a:pPr eaLnBrk="1" hangingPunct="1"/>
              <a:t>11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Severity of Impact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Fixed integer values</a:t>
            </a:r>
          </a:p>
          <a:p>
            <a:pPr lvl="1" eaLnBrk="1" hangingPunct="1"/>
            <a:r>
              <a:rPr lang="en-US" smtClean="0"/>
              <a:t>Set of 4 values:  1, 2, 3, 4</a:t>
            </a:r>
          </a:p>
          <a:p>
            <a:pPr lvl="1" eaLnBrk="1" hangingPunct="1"/>
            <a:r>
              <a:rPr lang="en-US" smtClean="0"/>
              <a:t>Associated with severities: Insignificant, Tolerable, Severe, Catastrophic</a:t>
            </a:r>
          </a:p>
          <a:p>
            <a:pPr lvl="1"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7 - </a:t>
            </a:r>
            <a:fld id="{8CD064E2-990A-4ABB-A662-3D769624AEAF}" type="slidenum">
              <a:rPr lang="en-US" sz="1400" smtClean="0">
                <a:latin typeface="Arial" charset="0"/>
              </a:rPr>
              <a:pPr eaLnBrk="1" hangingPunct="1"/>
              <a:t>12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Analysis Techniques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77200" cy="4495800"/>
          </a:xfrm>
        </p:spPr>
        <p:txBody>
          <a:bodyPr/>
          <a:lstStyle/>
          <a:p>
            <a:pPr eaLnBrk="1" hangingPunct="1"/>
            <a:r>
              <a:rPr lang="en-US" smtClean="0"/>
              <a:t>Two independent techniques</a:t>
            </a:r>
          </a:p>
          <a:p>
            <a:pPr lvl="1" eaLnBrk="1" hangingPunct="1"/>
            <a:r>
              <a:rPr lang="en-US" smtClean="0"/>
              <a:t>Risk exposure</a:t>
            </a:r>
          </a:p>
          <a:p>
            <a:pPr lvl="2" eaLnBrk="1" hangingPunct="1"/>
            <a:r>
              <a:rPr lang="en-US" smtClean="0"/>
              <a:t>Calculate the product of likelihood and impact</a:t>
            </a:r>
          </a:p>
          <a:p>
            <a:pPr lvl="2" eaLnBrk="1" hangingPunct="1"/>
            <a:r>
              <a:rPr lang="en-US" smtClean="0"/>
              <a:t>Priority directly proportional to risk</a:t>
            </a:r>
          </a:p>
          <a:p>
            <a:pPr lvl="1" eaLnBrk="1" hangingPunct="1"/>
            <a:r>
              <a:rPr lang="en-US" smtClean="0"/>
              <a:t>Risk matrix</a:t>
            </a:r>
          </a:p>
          <a:p>
            <a:pPr lvl="2" eaLnBrk="1" hangingPunct="1"/>
            <a:r>
              <a:rPr lang="en-US" smtClean="0"/>
              <a:t>Scatter-plot of the likelihood / severity values</a:t>
            </a:r>
          </a:p>
          <a:p>
            <a:pPr lvl="2" eaLnBrk="1" hangingPunct="1"/>
            <a:r>
              <a:rPr lang="en-US" smtClean="0"/>
              <a:t>Assign importance to severity or impact as appropriate</a:t>
            </a:r>
          </a:p>
          <a:p>
            <a:pPr lvl="2" eaLnBrk="1" hangingPunct="1"/>
            <a:r>
              <a:rPr lang="en-US" smtClean="0"/>
              <a:t>Ignores the risk exposure value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7 - </a:t>
            </a:r>
            <a:fld id="{29EDDC0A-7F72-44C0-A2A7-82FB877FEB3F}" type="slidenum">
              <a:rPr lang="en-US" sz="1400" smtClean="0">
                <a:latin typeface="Arial" charset="0"/>
              </a:rPr>
              <a:pPr eaLnBrk="1" hangingPunct="1"/>
              <a:t>13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Consider this project risk identification</a:t>
            </a:r>
          </a:p>
        </p:txBody>
      </p:sp>
      <p:sp>
        <p:nvSpPr>
          <p:cNvPr id="15367" name="Rectangle 4"/>
          <p:cNvSpPr>
            <a:spLocks noChangeArrowheads="1"/>
          </p:cNvSpPr>
          <p:nvPr/>
        </p:nvSpPr>
        <p:spPr bwMode="auto">
          <a:xfrm>
            <a:off x="0" y="21478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3778" name="Group 354"/>
          <p:cNvGraphicFramePr>
            <a:graphicFrameLocks noGrp="1"/>
          </p:cNvGraphicFramePr>
          <p:nvPr/>
        </p:nvGraphicFramePr>
        <p:xfrm>
          <a:off x="381000" y="2667000"/>
          <a:ext cx="8077200" cy="3475038"/>
        </p:xfrm>
        <a:graphic>
          <a:graphicData uri="http://schemas.openxmlformats.org/drawingml/2006/table">
            <a:tbl>
              <a:tblPr/>
              <a:tblGrid>
                <a:gridCol w="914400"/>
                <a:gridCol w="3479800"/>
                <a:gridCol w="1308100"/>
                <a:gridCol w="1079500"/>
                <a:gridCol w="1295400"/>
              </a:tblGrid>
              <a:tr h="7011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ID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Description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Likelihood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( 1 – 10)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Severity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(1-10)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Exposure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A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Key personnel leave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B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Wrong requirements recorded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C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Inappropriate user interface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8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8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D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Un-needed features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9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9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E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Uncontrolled customer changes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6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7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42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F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Late delivery of graphics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8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9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72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G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Poor user documentation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5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15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424" name="Rectangle 266"/>
          <p:cNvSpPr>
            <a:spLocks noChangeArrowheads="1"/>
          </p:cNvSpPr>
          <p:nvPr/>
        </p:nvSpPr>
        <p:spPr bwMode="auto">
          <a:xfrm>
            <a:off x="0" y="47085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7 - </a:t>
            </a:r>
            <a:fld id="{D2C8B11E-BA67-4163-907E-D5AC5085937C}" type="slidenum">
              <a:rPr lang="en-US" sz="1400" smtClean="0">
                <a:latin typeface="Arial" charset="0"/>
              </a:rPr>
              <a:pPr eaLnBrk="1" hangingPunct="1"/>
              <a:t>14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Threshold by Quadrant</a:t>
            </a:r>
          </a:p>
        </p:txBody>
      </p:sp>
      <p:grpSp>
        <p:nvGrpSpPr>
          <p:cNvPr id="16390" name="Group 4"/>
          <p:cNvGrpSpPr>
            <a:grpSpLocks/>
          </p:cNvGrpSpPr>
          <p:nvPr/>
        </p:nvGrpSpPr>
        <p:grpSpPr bwMode="auto">
          <a:xfrm>
            <a:off x="990600" y="1524000"/>
            <a:ext cx="6629400" cy="4572000"/>
            <a:chOff x="624" y="1056"/>
            <a:chExt cx="4656" cy="2937"/>
          </a:xfrm>
        </p:grpSpPr>
        <p:graphicFrame>
          <p:nvGraphicFramePr>
            <p:cNvPr id="16396" name="Object 5"/>
            <p:cNvGraphicFramePr>
              <a:graphicFrameLocks noChangeAspect="1"/>
            </p:cNvGraphicFramePr>
            <p:nvPr/>
          </p:nvGraphicFramePr>
          <p:xfrm>
            <a:off x="624" y="1056"/>
            <a:ext cx="4656" cy="29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00" name="Chart" r:id="rId3" imgW="3695588" imgH="2724086" progId="Excel.Chart.8">
                    <p:embed/>
                  </p:oleObj>
                </mc:Choice>
                <mc:Fallback>
                  <p:oleObj name="Chart" r:id="rId3" imgW="3695588" imgH="2724086" progId="Excel.Chart.8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" y="1056"/>
                          <a:ext cx="4656" cy="29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397" name="Line 6"/>
            <p:cNvSpPr>
              <a:spLocks noChangeShapeType="1"/>
            </p:cNvSpPr>
            <p:nvPr/>
          </p:nvSpPr>
          <p:spPr bwMode="auto">
            <a:xfrm flipH="1" flipV="1">
              <a:off x="3187" y="1275"/>
              <a:ext cx="0" cy="19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398" name="Line 7"/>
            <p:cNvSpPr>
              <a:spLocks noChangeShapeType="1"/>
            </p:cNvSpPr>
            <p:nvPr/>
          </p:nvSpPr>
          <p:spPr bwMode="auto">
            <a:xfrm>
              <a:off x="1440" y="2304"/>
              <a:ext cx="35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6391" name="Group 20"/>
          <p:cNvGrpSpPr>
            <a:grpSpLocks/>
          </p:cNvGrpSpPr>
          <p:nvPr/>
        </p:nvGrpSpPr>
        <p:grpSpPr bwMode="auto">
          <a:xfrm>
            <a:off x="2971800" y="2590800"/>
            <a:ext cx="3810000" cy="1828800"/>
            <a:chOff x="1872" y="1632"/>
            <a:chExt cx="2400" cy="1152"/>
          </a:xfrm>
        </p:grpSpPr>
        <p:sp>
          <p:nvSpPr>
            <p:cNvPr id="16392" name="Text Box 8"/>
            <p:cNvSpPr txBox="1">
              <a:spLocks noChangeArrowheads="1"/>
            </p:cNvSpPr>
            <p:nvPr/>
          </p:nvSpPr>
          <p:spPr bwMode="auto">
            <a:xfrm>
              <a:off x="3600" y="1632"/>
              <a:ext cx="6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P 1</a:t>
              </a:r>
            </a:p>
          </p:txBody>
        </p:sp>
        <p:sp>
          <p:nvSpPr>
            <p:cNvPr id="16393" name="Text Box 17"/>
            <p:cNvSpPr txBox="1">
              <a:spLocks noChangeArrowheads="1"/>
            </p:cNvSpPr>
            <p:nvPr/>
          </p:nvSpPr>
          <p:spPr bwMode="auto">
            <a:xfrm>
              <a:off x="1920" y="1632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P 2</a:t>
              </a:r>
            </a:p>
          </p:txBody>
        </p:sp>
        <p:sp>
          <p:nvSpPr>
            <p:cNvPr id="16394" name="Text Box 18"/>
            <p:cNvSpPr txBox="1">
              <a:spLocks noChangeArrowheads="1"/>
            </p:cNvSpPr>
            <p:nvPr/>
          </p:nvSpPr>
          <p:spPr bwMode="auto">
            <a:xfrm>
              <a:off x="3504" y="2496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P 3</a:t>
              </a:r>
            </a:p>
          </p:txBody>
        </p:sp>
        <p:sp>
          <p:nvSpPr>
            <p:cNvPr id="16395" name="Text Box 19"/>
            <p:cNvSpPr txBox="1">
              <a:spLocks noChangeArrowheads="1"/>
            </p:cNvSpPr>
            <p:nvPr/>
          </p:nvSpPr>
          <p:spPr bwMode="auto">
            <a:xfrm>
              <a:off x="1872" y="2448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P 4</a:t>
              </a: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7 - </a:t>
            </a:r>
            <a:fld id="{77A99086-DD8A-494A-89C9-40328E688BB1}" type="slidenum">
              <a:rPr lang="en-US" sz="1400" smtClean="0">
                <a:latin typeface="Arial" charset="0"/>
              </a:rPr>
              <a:pPr eaLnBrk="1" hangingPunct="1"/>
              <a:t>15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741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Alternate Threshold by Quadrant</a:t>
            </a:r>
          </a:p>
        </p:txBody>
      </p:sp>
      <p:grpSp>
        <p:nvGrpSpPr>
          <p:cNvPr id="17414" name="Group 13"/>
          <p:cNvGrpSpPr>
            <a:grpSpLocks/>
          </p:cNvGrpSpPr>
          <p:nvPr/>
        </p:nvGrpSpPr>
        <p:grpSpPr bwMode="auto">
          <a:xfrm>
            <a:off x="990600" y="1524000"/>
            <a:ext cx="6629400" cy="4572000"/>
            <a:chOff x="624" y="1056"/>
            <a:chExt cx="4656" cy="2937"/>
          </a:xfrm>
        </p:grpSpPr>
        <p:graphicFrame>
          <p:nvGraphicFramePr>
            <p:cNvPr id="17419" name="Object 14"/>
            <p:cNvGraphicFramePr>
              <a:graphicFrameLocks noChangeAspect="1"/>
            </p:cNvGraphicFramePr>
            <p:nvPr/>
          </p:nvGraphicFramePr>
          <p:xfrm>
            <a:off x="624" y="1056"/>
            <a:ext cx="4656" cy="29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23" name="Chart" r:id="rId3" imgW="3695588" imgH="2724086" progId="Excel.Chart.8">
                    <p:embed/>
                  </p:oleObj>
                </mc:Choice>
                <mc:Fallback>
                  <p:oleObj name="Chart" r:id="rId3" imgW="3695588" imgH="2724086" progId="Excel.Chart.8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" y="1056"/>
                          <a:ext cx="4656" cy="29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420" name="Line 15"/>
            <p:cNvSpPr>
              <a:spLocks noChangeShapeType="1"/>
            </p:cNvSpPr>
            <p:nvPr/>
          </p:nvSpPr>
          <p:spPr bwMode="auto">
            <a:xfrm flipH="1" flipV="1">
              <a:off x="3187" y="1275"/>
              <a:ext cx="0" cy="19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421" name="Line 16"/>
            <p:cNvSpPr>
              <a:spLocks noChangeShapeType="1"/>
            </p:cNvSpPr>
            <p:nvPr/>
          </p:nvSpPr>
          <p:spPr bwMode="auto">
            <a:xfrm>
              <a:off x="1440" y="2304"/>
              <a:ext cx="35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7415" name="Text Box 17"/>
          <p:cNvSpPr txBox="1">
            <a:spLocks noChangeArrowheads="1"/>
          </p:cNvSpPr>
          <p:nvPr/>
        </p:nvSpPr>
        <p:spPr bwMode="auto">
          <a:xfrm>
            <a:off x="5867400" y="26670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P 1</a:t>
            </a:r>
          </a:p>
        </p:txBody>
      </p:sp>
      <p:sp>
        <p:nvSpPr>
          <p:cNvPr id="17416" name="Text Box 18"/>
          <p:cNvSpPr txBox="1">
            <a:spLocks noChangeArrowheads="1"/>
          </p:cNvSpPr>
          <p:nvPr/>
        </p:nvSpPr>
        <p:spPr bwMode="auto">
          <a:xfrm>
            <a:off x="5791200" y="38100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P 2</a:t>
            </a:r>
          </a:p>
        </p:txBody>
      </p:sp>
      <p:sp>
        <p:nvSpPr>
          <p:cNvPr id="17417" name="Text Box 19"/>
          <p:cNvSpPr txBox="1">
            <a:spLocks noChangeArrowheads="1"/>
          </p:cNvSpPr>
          <p:nvPr/>
        </p:nvSpPr>
        <p:spPr bwMode="auto">
          <a:xfrm>
            <a:off x="3352800" y="26670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P 3</a:t>
            </a:r>
          </a:p>
        </p:txBody>
      </p:sp>
      <p:sp>
        <p:nvSpPr>
          <p:cNvPr id="17418" name="Text Box 20"/>
          <p:cNvSpPr txBox="1">
            <a:spLocks noChangeArrowheads="1"/>
          </p:cNvSpPr>
          <p:nvPr/>
        </p:nvSpPr>
        <p:spPr bwMode="auto">
          <a:xfrm>
            <a:off x="3352800" y="38100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P 4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7 - </a:t>
            </a:r>
            <a:fld id="{141B4B6A-DE3D-4124-8437-EF82418777CE}" type="slidenum">
              <a:rPr lang="en-US" sz="1400" smtClean="0">
                <a:latin typeface="Arial" charset="0"/>
              </a:rPr>
              <a:pPr eaLnBrk="1" hangingPunct="1"/>
              <a:t>16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Threshold by Diagonals</a:t>
            </a:r>
          </a:p>
        </p:txBody>
      </p:sp>
      <p:graphicFrame>
        <p:nvGraphicFramePr>
          <p:cNvPr id="18438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1371600" y="1752600"/>
          <a:ext cx="4343400" cy="449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3" name="Chart" r:id="rId3" imgW="3695588" imgH="2724086" progId="Excel.Chart.8">
                  <p:embed/>
                </p:oleObj>
              </mc:Choice>
              <mc:Fallback>
                <p:oleObj name="Chart" r:id="rId3" imgW="3695588" imgH="2724086" progId="Excel.Char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752600"/>
                        <a:ext cx="4343400" cy="449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">
                            <a:solidFill>
                              <a:srgbClr val="FF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9" name="Line 6"/>
          <p:cNvSpPr>
            <a:spLocks noChangeShapeType="1"/>
          </p:cNvSpPr>
          <p:nvPr/>
        </p:nvSpPr>
        <p:spPr bwMode="auto">
          <a:xfrm>
            <a:off x="2362200" y="2133600"/>
            <a:ext cx="31242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440" name="Line 7"/>
          <p:cNvSpPr>
            <a:spLocks noChangeShapeType="1"/>
          </p:cNvSpPr>
          <p:nvPr/>
        </p:nvSpPr>
        <p:spPr bwMode="auto">
          <a:xfrm>
            <a:off x="3810000" y="2133600"/>
            <a:ext cx="16764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441" name="Line 8"/>
          <p:cNvSpPr>
            <a:spLocks noChangeShapeType="1"/>
          </p:cNvSpPr>
          <p:nvPr/>
        </p:nvSpPr>
        <p:spPr bwMode="auto">
          <a:xfrm>
            <a:off x="2133600" y="3200400"/>
            <a:ext cx="2209800" cy="1905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8442" name="Group 13"/>
          <p:cNvGrpSpPr>
            <a:grpSpLocks/>
          </p:cNvGrpSpPr>
          <p:nvPr/>
        </p:nvGrpSpPr>
        <p:grpSpPr bwMode="auto">
          <a:xfrm>
            <a:off x="1371600" y="1752600"/>
            <a:ext cx="6781800" cy="4494213"/>
            <a:chOff x="864" y="1104"/>
            <a:chExt cx="2736" cy="2831"/>
          </a:xfrm>
        </p:grpSpPr>
        <p:graphicFrame>
          <p:nvGraphicFramePr>
            <p:cNvPr id="18447" name="Object 9"/>
            <p:cNvGraphicFramePr>
              <a:graphicFrameLocks noChangeAspect="1"/>
            </p:cNvGraphicFramePr>
            <p:nvPr/>
          </p:nvGraphicFramePr>
          <p:xfrm>
            <a:off x="864" y="1104"/>
            <a:ext cx="2736" cy="28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54" name="Chart" r:id="rId5" imgW="3695588" imgH="2724086" progId="Excel.Chart.8">
                    <p:embed/>
                  </p:oleObj>
                </mc:Choice>
                <mc:Fallback>
                  <p:oleObj name="Chart" r:id="rId5" imgW="3695588" imgH="2724086" progId="Excel.Chart.8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4" y="1104"/>
                          <a:ext cx="2736" cy="283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000000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">
                              <a:solidFill>
                                <a:srgbClr val="FFFFFF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448" name="Line 10"/>
            <p:cNvSpPr>
              <a:spLocks noChangeShapeType="1"/>
            </p:cNvSpPr>
            <p:nvPr/>
          </p:nvSpPr>
          <p:spPr bwMode="auto">
            <a:xfrm>
              <a:off x="1488" y="1344"/>
              <a:ext cx="1968" cy="16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449" name="Line 11"/>
            <p:cNvSpPr>
              <a:spLocks noChangeShapeType="1"/>
            </p:cNvSpPr>
            <p:nvPr/>
          </p:nvSpPr>
          <p:spPr bwMode="auto">
            <a:xfrm>
              <a:off x="2400" y="1344"/>
              <a:ext cx="1056" cy="9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450" name="Line 12"/>
            <p:cNvSpPr>
              <a:spLocks noChangeShapeType="1"/>
            </p:cNvSpPr>
            <p:nvPr/>
          </p:nvSpPr>
          <p:spPr bwMode="auto">
            <a:xfrm>
              <a:off x="1344" y="2016"/>
              <a:ext cx="1392" cy="1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8443" name="Text Box 14"/>
          <p:cNvSpPr txBox="1">
            <a:spLocks noChangeArrowheads="1"/>
          </p:cNvSpPr>
          <p:nvPr/>
        </p:nvSpPr>
        <p:spPr bwMode="auto">
          <a:xfrm>
            <a:off x="6858000" y="25146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P 1</a:t>
            </a:r>
          </a:p>
        </p:txBody>
      </p:sp>
      <p:sp>
        <p:nvSpPr>
          <p:cNvPr id="18444" name="Text Box 15"/>
          <p:cNvSpPr txBox="1">
            <a:spLocks noChangeArrowheads="1"/>
          </p:cNvSpPr>
          <p:nvPr/>
        </p:nvSpPr>
        <p:spPr bwMode="auto">
          <a:xfrm>
            <a:off x="5791200" y="28956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P 2</a:t>
            </a:r>
          </a:p>
        </p:txBody>
      </p:sp>
      <p:sp>
        <p:nvSpPr>
          <p:cNvPr id="18445" name="Text Box 16"/>
          <p:cNvSpPr txBox="1">
            <a:spLocks noChangeArrowheads="1"/>
          </p:cNvSpPr>
          <p:nvPr/>
        </p:nvSpPr>
        <p:spPr bwMode="auto">
          <a:xfrm>
            <a:off x="4648200" y="35814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P 3</a:t>
            </a:r>
          </a:p>
        </p:txBody>
      </p:sp>
      <p:sp>
        <p:nvSpPr>
          <p:cNvPr id="18446" name="Text Box 17"/>
          <p:cNvSpPr txBox="1">
            <a:spLocks noChangeArrowheads="1"/>
          </p:cNvSpPr>
          <p:nvPr/>
        </p:nvSpPr>
        <p:spPr bwMode="auto">
          <a:xfrm>
            <a:off x="3505200" y="41910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P4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7 - </a:t>
            </a:r>
            <a:fld id="{661F1E99-9D90-4C58-BA78-6613757BCD25}" type="slidenum">
              <a:rPr lang="en-US" sz="1400" smtClean="0">
                <a:latin typeface="Arial" charset="0"/>
              </a:rPr>
              <a:pPr eaLnBrk="1" hangingPunct="1"/>
              <a:t>17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946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High Severity Threshold </a:t>
            </a:r>
          </a:p>
        </p:txBody>
      </p:sp>
      <p:grpSp>
        <p:nvGrpSpPr>
          <p:cNvPr id="19462" name="Group 37"/>
          <p:cNvGrpSpPr>
            <a:grpSpLocks/>
          </p:cNvGrpSpPr>
          <p:nvPr/>
        </p:nvGrpSpPr>
        <p:grpSpPr bwMode="auto">
          <a:xfrm>
            <a:off x="1143000" y="1752600"/>
            <a:ext cx="6705600" cy="4437063"/>
            <a:chOff x="720" y="1104"/>
            <a:chExt cx="4224" cy="2795"/>
          </a:xfrm>
        </p:grpSpPr>
        <p:grpSp>
          <p:nvGrpSpPr>
            <p:cNvPr id="19463" name="Group 10"/>
            <p:cNvGrpSpPr>
              <a:grpSpLocks/>
            </p:cNvGrpSpPr>
            <p:nvPr/>
          </p:nvGrpSpPr>
          <p:grpSpPr bwMode="auto">
            <a:xfrm>
              <a:off x="720" y="1104"/>
              <a:ext cx="4224" cy="2795"/>
              <a:chOff x="288" y="1104"/>
              <a:chExt cx="3792" cy="2795"/>
            </a:xfrm>
          </p:grpSpPr>
          <p:graphicFrame>
            <p:nvGraphicFramePr>
              <p:cNvPr id="19470" name="Object 6"/>
              <p:cNvGraphicFramePr>
                <a:graphicFrameLocks noChangeAspect="1"/>
              </p:cNvGraphicFramePr>
              <p:nvPr/>
            </p:nvGraphicFramePr>
            <p:xfrm>
              <a:off x="288" y="1104"/>
              <a:ext cx="3792" cy="279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475" name="Chart" r:id="rId3" imgW="3695588" imgH="2724086" progId="Excel.Chart.8">
                      <p:embed/>
                    </p:oleObj>
                  </mc:Choice>
                  <mc:Fallback>
                    <p:oleObj name="Chart" r:id="rId3" imgW="3695588" imgH="2724086" progId="Excel.Chart.8">
                      <p:embed/>
                      <p:pic>
                        <p:nvPicPr>
                          <p:cNvPr id="0" name="Object 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8" y="1104"/>
                            <a:ext cx="3792" cy="279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000000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1">
                                <a:solidFill>
                                  <a:srgbClr val="FFFFFF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9471" name="Line 7"/>
              <p:cNvSpPr>
                <a:spLocks noChangeShapeType="1"/>
              </p:cNvSpPr>
              <p:nvPr/>
            </p:nvSpPr>
            <p:spPr bwMode="auto">
              <a:xfrm flipV="1">
                <a:off x="908" y="1760"/>
                <a:ext cx="292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472" name="Line 8"/>
              <p:cNvSpPr>
                <a:spLocks noChangeShapeType="1"/>
              </p:cNvSpPr>
              <p:nvPr/>
            </p:nvSpPr>
            <p:spPr bwMode="auto">
              <a:xfrm flipH="1">
                <a:off x="2370" y="1771"/>
                <a:ext cx="2" cy="14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473" name="Line 9"/>
              <p:cNvSpPr>
                <a:spLocks noChangeShapeType="1"/>
              </p:cNvSpPr>
              <p:nvPr/>
            </p:nvSpPr>
            <p:spPr bwMode="auto">
              <a:xfrm>
                <a:off x="891" y="2496"/>
                <a:ext cx="292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9464" name="Group 36"/>
            <p:cNvGrpSpPr>
              <a:grpSpLocks/>
            </p:cNvGrpSpPr>
            <p:nvPr/>
          </p:nvGrpSpPr>
          <p:grpSpPr bwMode="auto">
            <a:xfrm>
              <a:off x="2112" y="1344"/>
              <a:ext cx="2064" cy="1584"/>
              <a:chOff x="2112" y="1344"/>
              <a:chExt cx="2064" cy="1584"/>
            </a:xfrm>
          </p:grpSpPr>
          <p:sp>
            <p:nvSpPr>
              <p:cNvPr id="19465" name="Text Box 11"/>
              <p:cNvSpPr txBox="1">
                <a:spLocks noChangeArrowheads="1"/>
              </p:cNvSpPr>
              <p:nvPr/>
            </p:nvSpPr>
            <p:spPr bwMode="auto">
              <a:xfrm>
                <a:off x="2880" y="1344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P 1</a:t>
                </a:r>
              </a:p>
            </p:txBody>
          </p:sp>
          <p:sp>
            <p:nvSpPr>
              <p:cNvPr id="19466" name="Text Box 12"/>
              <p:cNvSpPr txBox="1">
                <a:spLocks noChangeArrowheads="1"/>
              </p:cNvSpPr>
              <p:nvPr/>
            </p:nvSpPr>
            <p:spPr bwMode="auto">
              <a:xfrm>
                <a:off x="3744" y="1968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P 2</a:t>
                </a:r>
              </a:p>
            </p:txBody>
          </p:sp>
          <p:sp>
            <p:nvSpPr>
              <p:cNvPr id="19467" name="Text Box 13"/>
              <p:cNvSpPr txBox="1">
                <a:spLocks noChangeArrowheads="1"/>
              </p:cNvSpPr>
              <p:nvPr/>
            </p:nvSpPr>
            <p:spPr bwMode="auto">
              <a:xfrm>
                <a:off x="2112" y="1968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P 3</a:t>
                </a:r>
              </a:p>
            </p:txBody>
          </p:sp>
          <p:sp>
            <p:nvSpPr>
              <p:cNvPr id="19468" name="Text Box 14"/>
              <p:cNvSpPr txBox="1">
                <a:spLocks noChangeArrowheads="1"/>
              </p:cNvSpPr>
              <p:nvPr/>
            </p:nvSpPr>
            <p:spPr bwMode="auto">
              <a:xfrm>
                <a:off x="3744" y="2640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P 4</a:t>
                </a:r>
              </a:p>
            </p:txBody>
          </p:sp>
          <p:sp>
            <p:nvSpPr>
              <p:cNvPr id="19469" name="Text Box 15"/>
              <p:cNvSpPr txBox="1">
                <a:spLocks noChangeArrowheads="1"/>
              </p:cNvSpPr>
              <p:nvPr/>
            </p:nvSpPr>
            <p:spPr bwMode="auto">
              <a:xfrm>
                <a:off x="2112" y="2640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/>
                  <a:t>P 5</a:t>
                </a:r>
              </a:p>
            </p:txBody>
          </p:sp>
        </p:grp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7 - </a:t>
            </a:r>
            <a:fld id="{6EAD9B7D-A381-430C-8F60-77D40DB68B4D}" type="slidenum">
              <a:rPr lang="en-US" sz="1400" smtClean="0">
                <a:latin typeface="Arial" charset="0"/>
              </a:rPr>
              <a:pPr eaLnBrk="1" hangingPunct="1"/>
              <a:t>18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Risk Matrix Types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Threshold by quadrant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High severity more important than likelihood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Alternate threshold by quadrant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High likelihood more important than severity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Threshold by diagonals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Equal importance to likelihood and severity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High severity threshold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Highest severity items on equal footing,  then stress severity over likelihood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7 - </a:t>
            </a:r>
            <a:fld id="{5E07CB8A-13B6-4166-8D4F-C7460D5B049D}" type="slidenum">
              <a:rPr lang="en-US" sz="1400" smtClean="0">
                <a:latin typeface="Arial" charset="0"/>
              </a:rPr>
              <a:pPr eaLnBrk="1" hangingPunct="1"/>
              <a:t>19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Steps in Risk Analysis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mtClean="0"/>
              <a:t>Select a scale for likelihood and severity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mtClean="0"/>
              <a:t>Create a table, containing columns for risk name, likelihood and severity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mtClean="0"/>
              <a:t>Assign values for likelihood and severity to each risk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mtClean="0"/>
              <a:t>Select an analysis technique and apply it to the values assigned in step 3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mtClean="0"/>
              <a:t>Assign a priority to each risk based upon the results of step 4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7 - </a:t>
            </a:r>
            <a:fld id="{A6E93B7E-E845-49FD-865B-66A25A98C656}" type="slidenum">
              <a:rPr lang="en-US" sz="1400" smtClean="0">
                <a:latin typeface="Arial" charset="0"/>
              </a:rPr>
              <a:pPr eaLnBrk="1" hangingPunct="1"/>
              <a:t>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Introduction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Relation to Top 10 Risk List</a:t>
            </a:r>
          </a:p>
          <a:p>
            <a:pPr eaLnBrk="1" hangingPunct="1"/>
            <a:r>
              <a:rPr lang="en-US" smtClean="0"/>
              <a:t>Methodology for Quantifying</a:t>
            </a:r>
          </a:p>
          <a:p>
            <a:pPr eaLnBrk="1" hangingPunct="1"/>
            <a:r>
              <a:rPr lang="en-US" smtClean="0"/>
              <a:t>Setting Priority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7 - </a:t>
            </a:r>
            <a:fld id="{5A793F16-0EBA-4AB8-836F-21C2051957B6}" type="slidenum">
              <a:rPr lang="en-US" sz="1400" smtClean="0">
                <a:latin typeface="Arial" charset="0"/>
              </a:rPr>
              <a:pPr eaLnBrk="1" hangingPunct="1"/>
              <a:t>20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153400" cy="4495800"/>
          </a:xfrm>
        </p:spPr>
        <p:txBody>
          <a:bodyPr/>
          <a:lstStyle/>
          <a:p>
            <a:pPr eaLnBrk="1" hangingPunct="1"/>
            <a:r>
              <a:rPr lang="en-US" smtClean="0"/>
              <a:t>How fine a granularity for scales on severity and likelihood?</a:t>
            </a:r>
          </a:p>
          <a:p>
            <a:pPr lvl="1" eaLnBrk="1" hangingPunct="1"/>
            <a:r>
              <a:rPr lang="en-US" smtClean="0"/>
              <a:t>Depends upon the situation</a:t>
            </a:r>
          </a:p>
          <a:p>
            <a:pPr lvl="2" eaLnBrk="1" hangingPunct="1"/>
            <a:r>
              <a:rPr lang="en-US" smtClean="0"/>
              <a:t>Enough to separate the risks</a:t>
            </a:r>
          </a:p>
          <a:p>
            <a:pPr lvl="2" eaLnBrk="1" hangingPunct="1"/>
            <a:r>
              <a:rPr lang="en-US" smtClean="0"/>
              <a:t>No so many as to make it hard to assign a value</a:t>
            </a:r>
          </a:p>
          <a:p>
            <a:pPr eaLnBrk="1" hangingPunct="1"/>
            <a:r>
              <a:rPr lang="en-US" smtClean="0"/>
              <a:t>Relative ranking more important than absolute value</a:t>
            </a:r>
          </a:p>
          <a:p>
            <a:pPr eaLnBrk="1" hangingPunct="1"/>
            <a:r>
              <a:rPr lang="en-US" smtClean="0"/>
              <a:t>Experienced person should assign the ranking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7 - </a:t>
            </a:r>
            <a:fld id="{1029AC2D-E561-4B92-961B-82670CCE30A9}" type="slidenum">
              <a:rPr lang="en-US" sz="1400" smtClean="0">
                <a:latin typeface="Arial" charset="0"/>
              </a:rPr>
              <a:pPr eaLnBrk="1" hangingPunct="1"/>
              <a:t>21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 (cont)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Risk exposure doesn’t discriminate between high likelihood-low impact and low likelihood- high impact risks</a:t>
            </a:r>
          </a:p>
          <a:p>
            <a:pPr eaLnBrk="1" hangingPunct="1"/>
            <a:r>
              <a:rPr lang="en-US" smtClean="0"/>
              <a:t>Risk analysis provides a rational way of assigning risks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7 - </a:t>
            </a:r>
            <a:fld id="{EF55E1B9-13C7-440E-913A-2B8A24684111}" type="slidenum">
              <a:rPr lang="en-US" sz="1400" smtClean="0">
                <a:latin typeface="Arial" charset="0"/>
              </a:rPr>
              <a:pPr eaLnBrk="1" hangingPunct="1"/>
              <a:t>3</a:t>
            </a:fld>
            <a:endParaRPr lang="en-US" sz="1400" smtClean="0">
              <a:latin typeface="Arial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Setting Risk Priority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a previous lecture, priority set by </a:t>
            </a:r>
          </a:p>
          <a:p>
            <a:pPr lvl="1" eaLnBrk="1" hangingPunct="1"/>
            <a:r>
              <a:rPr lang="en-US" smtClean="0"/>
              <a:t>Expert opinion</a:t>
            </a:r>
          </a:p>
          <a:p>
            <a:pPr lvl="1" eaLnBrk="1" hangingPunct="1"/>
            <a:r>
              <a:rPr lang="en-US" smtClean="0"/>
              <a:t>Intuition</a:t>
            </a:r>
          </a:p>
          <a:p>
            <a:pPr lvl="1" eaLnBrk="1" hangingPunct="1"/>
            <a:r>
              <a:rPr lang="en-US" smtClean="0"/>
              <a:t>Whim</a:t>
            </a:r>
          </a:p>
          <a:p>
            <a:pPr eaLnBrk="1" hangingPunct="1"/>
            <a:r>
              <a:rPr lang="en-US" smtClean="0"/>
              <a:t>There are more rigorous techniques that may be employed</a:t>
            </a:r>
          </a:p>
          <a:p>
            <a:pPr eaLnBrk="1" hangingPunct="1"/>
            <a:r>
              <a:rPr lang="en-US" smtClean="0"/>
              <a:t>We will examine a few methods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7 - </a:t>
            </a:r>
            <a:fld id="{8F182F98-7083-40B6-8C5B-694063699BE8}" type="slidenum">
              <a:rPr lang="en-US" sz="1400" smtClean="0">
                <a:latin typeface="Arial" charset="0"/>
              </a:rPr>
              <a:pPr eaLnBrk="1" hangingPunct="1"/>
              <a:t>4</a:t>
            </a:fld>
            <a:endParaRPr lang="en-US" sz="1400" smtClean="0">
              <a:latin typeface="Arial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Rationale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All software project can benefit from risk analysis</a:t>
            </a:r>
          </a:p>
          <a:p>
            <a:pPr eaLnBrk="1" hangingPunct="1"/>
            <a:r>
              <a:rPr lang="en-US" smtClean="0"/>
              <a:t>Life and safety critical systems</a:t>
            </a:r>
          </a:p>
          <a:p>
            <a:pPr lvl="1" eaLnBrk="1" hangingPunct="1"/>
            <a:r>
              <a:rPr lang="en-US" smtClean="0"/>
              <a:t>Subject to standards requiring rigorous risk analysis as an integral part of the development process</a:t>
            </a:r>
          </a:p>
          <a:p>
            <a:pPr eaLnBrk="1" hangingPunct="1"/>
            <a:r>
              <a:rPr lang="en-US" smtClean="0"/>
              <a:t>Other systems can also benefit</a:t>
            </a:r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Levels of Criticality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077200" cy="4495800"/>
          </a:xfrm>
        </p:spPr>
        <p:txBody>
          <a:bodyPr/>
          <a:lstStyle/>
          <a:p>
            <a:r>
              <a:rPr lang="en-US" smtClean="0"/>
              <a:t>In </a:t>
            </a:r>
            <a:r>
              <a:rPr lang="en-US" i="1" smtClean="0"/>
              <a:t>The Methodology Space</a:t>
            </a:r>
            <a:r>
              <a:rPr lang="en-US" smtClean="0"/>
              <a:t>, Alistair Cockburn defines four levels of criticality</a:t>
            </a:r>
          </a:p>
          <a:p>
            <a:r>
              <a:rPr lang="en-US" smtClean="0"/>
              <a:t>These can serve as a basis for risk mitigation</a:t>
            </a:r>
          </a:p>
          <a:p>
            <a:r>
              <a:rPr lang="en-US" smtClean="0"/>
              <a:t>The levels are</a:t>
            </a:r>
          </a:p>
          <a:p>
            <a:pPr lvl="1"/>
            <a:r>
              <a:rPr lang="en-US" smtClean="0"/>
              <a:t>Loss of life</a:t>
            </a:r>
          </a:p>
          <a:p>
            <a:pPr lvl="1"/>
            <a:r>
              <a:rPr lang="en-US" smtClean="0"/>
              <a:t>Loss of essential money</a:t>
            </a:r>
          </a:p>
          <a:p>
            <a:pPr lvl="1"/>
            <a:r>
              <a:rPr lang="en-US" smtClean="0"/>
              <a:t>Loss of discretionary money</a:t>
            </a:r>
          </a:p>
          <a:p>
            <a:pPr lvl="1"/>
            <a:r>
              <a:rPr lang="en-US" smtClean="0"/>
              <a:t>Loss of comfort</a:t>
            </a:r>
          </a:p>
        </p:txBody>
      </p:sp>
      <p:sp>
        <p:nvSpPr>
          <p:cNvPr id="717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717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71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7 - </a:t>
            </a:r>
            <a:fld id="{E320A053-8143-4C95-87E0-480872D0A697}" type="slidenum">
              <a:rPr lang="en-US" sz="1400" smtClean="0">
                <a:latin typeface="Arial" charset="0"/>
              </a:rPr>
              <a:pPr eaLnBrk="1" hangingPunct="1"/>
              <a:t>5</a:t>
            </a:fld>
            <a:endParaRPr lang="en-US" sz="14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Levels of Criticality (cont)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077200" cy="4495800"/>
          </a:xfrm>
        </p:spPr>
        <p:txBody>
          <a:bodyPr/>
          <a:lstStyle/>
          <a:p>
            <a:r>
              <a:rPr lang="en-US" smtClean="0"/>
              <a:t>The previous levels are in order of decreasing criticality</a:t>
            </a:r>
          </a:p>
          <a:p>
            <a:r>
              <a:rPr lang="en-US" smtClean="0"/>
              <a:t>While risk analysis can be usefully applied to all levels</a:t>
            </a:r>
          </a:p>
          <a:p>
            <a:pPr lvl="1"/>
            <a:r>
              <a:rPr lang="en-US" smtClean="0"/>
              <a:t>The consequences of project failure, especially in the first two levels, mandates the use of risk analysis in software development</a:t>
            </a:r>
          </a:p>
        </p:txBody>
      </p:sp>
      <p:sp>
        <p:nvSpPr>
          <p:cNvPr id="819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819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81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7 - </a:t>
            </a:r>
            <a:fld id="{0FD47F09-8EDB-4C27-BE7A-676D1F5C3939}" type="slidenum">
              <a:rPr lang="en-US" sz="1400" smtClean="0">
                <a:latin typeface="Arial" charset="0"/>
              </a:rPr>
              <a:pPr eaLnBrk="1" hangingPunct="1"/>
              <a:t>6</a:t>
            </a:fld>
            <a:endParaRPr lang="en-US" sz="14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7 - </a:t>
            </a:r>
            <a:fld id="{4A255C90-B5E7-4223-AD10-F636774FF591}" type="slidenum">
              <a:rPr lang="en-US" sz="1400" smtClean="0">
                <a:latin typeface="Arial" charset="0"/>
              </a:rPr>
              <a:pPr eaLnBrk="1" hangingPunct="1"/>
              <a:t>7</a:t>
            </a:fld>
            <a:endParaRPr lang="en-US" sz="1400" smtClean="0">
              <a:latin typeface="Arial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Benefits To Non Critical Systems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Highlights potential problem areas</a:t>
            </a:r>
          </a:p>
          <a:p>
            <a:pPr eaLnBrk="1" hangingPunct="1"/>
            <a:r>
              <a:rPr lang="en-US" smtClean="0"/>
              <a:t>Provide developers with the tools to</a:t>
            </a:r>
          </a:p>
          <a:p>
            <a:pPr lvl="1" eaLnBrk="1" hangingPunct="1"/>
            <a:r>
              <a:rPr lang="en-US" smtClean="0"/>
              <a:t>Identify the most important risks</a:t>
            </a:r>
          </a:p>
          <a:p>
            <a:pPr lvl="1" eaLnBrk="1" hangingPunct="1"/>
            <a:r>
              <a:rPr lang="en-US" smtClean="0"/>
              <a:t>Rationally prioritize those risks</a:t>
            </a:r>
          </a:p>
          <a:p>
            <a:pPr lvl="1" eaLnBrk="1" hangingPunct="1"/>
            <a:r>
              <a:rPr lang="en-US" smtClean="0"/>
              <a:t>Allocate resources to mitigate those risks</a:t>
            </a:r>
          </a:p>
          <a:p>
            <a:pPr eaLnBrk="1" hangingPunct="1"/>
            <a:r>
              <a:rPr lang="en-US" smtClean="0"/>
              <a:t>Techniques also of use to the software tester</a:t>
            </a:r>
          </a:p>
          <a:p>
            <a:pPr lvl="1" eaLnBrk="1" hangingPunct="1"/>
            <a:r>
              <a:rPr lang="en-US" smtClean="0"/>
              <a:t>Select tests with, potentially,  the highest payoff</a:t>
            </a:r>
          </a:p>
          <a:p>
            <a:pPr lvl="1"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7 - </a:t>
            </a:r>
            <a:fld id="{1C385644-979E-4169-9EEF-43FC3B167AA3}" type="slidenum">
              <a:rPr lang="en-US" sz="1400" smtClean="0">
                <a:latin typeface="Arial" charset="0"/>
              </a:rPr>
              <a:pPr eaLnBrk="1" hangingPunct="1"/>
              <a:t>8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Components of Risk Analysis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Risk analysis is</a:t>
            </a:r>
          </a:p>
          <a:p>
            <a:pPr lvl="1" eaLnBrk="1" hangingPunct="1"/>
            <a:r>
              <a:rPr lang="en-US" smtClean="0"/>
              <a:t>A well defined process</a:t>
            </a:r>
          </a:p>
          <a:p>
            <a:pPr lvl="1" eaLnBrk="1" hangingPunct="1"/>
            <a:r>
              <a:rPr lang="en-US" smtClean="0"/>
              <a:t>Allows the engineer to set the priorities for the risk list</a:t>
            </a:r>
          </a:p>
          <a:p>
            <a:pPr eaLnBrk="1" hangingPunct="1"/>
            <a:r>
              <a:rPr lang="en-US" smtClean="0"/>
              <a:t>Consist of two components</a:t>
            </a:r>
          </a:p>
          <a:p>
            <a:pPr lvl="1" eaLnBrk="1" hangingPunct="1"/>
            <a:r>
              <a:rPr lang="en-US" smtClean="0"/>
              <a:t>Assigning likelihood of occurrence to each risk</a:t>
            </a:r>
          </a:p>
          <a:p>
            <a:pPr lvl="1" eaLnBrk="1" hangingPunct="1"/>
            <a:r>
              <a:rPr lang="en-US" smtClean="0"/>
              <a:t>Assessing the severity of the impact of the risk, should the issue occur </a:t>
            </a:r>
            <a:br>
              <a:rPr lang="en-US" smtClean="0"/>
            </a:br>
            <a:endParaRPr 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7 - </a:t>
            </a:r>
            <a:fld id="{62D2F21D-A74D-49F1-82C5-9BEBAA073B4B}" type="slidenum">
              <a:rPr lang="en-US" sz="1400" smtClean="0">
                <a:latin typeface="Arial" charset="0"/>
              </a:rPr>
              <a:pPr eaLnBrk="1" hangingPunct="1"/>
              <a:t>9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Likelihood of Occurrence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Express as a probability </a:t>
            </a:r>
          </a:p>
          <a:p>
            <a:pPr lvl="1" eaLnBrk="1" hangingPunct="1"/>
            <a:r>
              <a:rPr lang="en-US" smtClean="0"/>
              <a:t>Range  0 </a:t>
            </a:r>
            <a:r>
              <a:rPr lang="en-US" smtClean="0">
                <a:cs typeface="Times New Roman" charset="0"/>
              </a:rPr>
              <a:t>→ </a:t>
            </a:r>
            <a:r>
              <a:rPr lang="en-US" smtClean="0"/>
              <a:t>1.0</a:t>
            </a:r>
          </a:p>
          <a:p>
            <a:pPr eaLnBrk="1" hangingPunct="1"/>
            <a:r>
              <a:rPr lang="en-US" smtClean="0"/>
              <a:t>Fixed integer values</a:t>
            </a:r>
          </a:p>
          <a:p>
            <a:pPr lvl="1" eaLnBrk="1" hangingPunct="1"/>
            <a:r>
              <a:rPr lang="en-US" smtClean="0"/>
              <a:t> Set of 3 values:   1, 2, 3</a:t>
            </a:r>
          </a:p>
          <a:p>
            <a:pPr lvl="2" eaLnBrk="1" hangingPunct="1"/>
            <a:r>
              <a:rPr lang="en-US" smtClean="0">
                <a:cs typeface="Times New Roman" charset="0"/>
              </a:rPr>
              <a:t>Associate with levels: Low, Moderate, High</a:t>
            </a:r>
          </a:p>
          <a:p>
            <a:pPr lvl="1" eaLnBrk="1" hangingPunct="1"/>
            <a:r>
              <a:rPr lang="en-US" smtClean="0">
                <a:cs typeface="Times New Roman" charset="0"/>
              </a:rPr>
              <a:t> Set of 5 values:  1, 2, 3, 4, 5</a:t>
            </a:r>
          </a:p>
          <a:p>
            <a:pPr lvl="2" eaLnBrk="1" hangingPunct="1"/>
            <a:r>
              <a:rPr lang="en-US" smtClean="0">
                <a:cs typeface="Times New Roman" charset="0"/>
              </a:rPr>
              <a:t>Associate with levels: Very Low, Low, Moderate, High, Very High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663</TotalTime>
  <Words>881</Words>
  <Application>Microsoft Office PowerPoint</Application>
  <PresentationFormat>On-screen Show (4:3)</PresentationFormat>
  <Paragraphs>233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Fireball</vt:lpstr>
      <vt:lpstr>Chart</vt:lpstr>
      <vt:lpstr>Lecture 7 Risk Analysis</vt:lpstr>
      <vt:lpstr>Introduction</vt:lpstr>
      <vt:lpstr>Setting Risk Priority</vt:lpstr>
      <vt:lpstr>Rationale</vt:lpstr>
      <vt:lpstr>Levels of Criticality</vt:lpstr>
      <vt:lpstr>Levels of Criticality (cont)</vt:lpstr>
      <vt:lpstr>Benefits To Non Critical Systems</vt:lpstr>
      <vt:lpstr>Components of Risk Analysis</vt:lpstr>
      <vt:lpstr>Likelihood of Occurrence</vt:lpstr>
      <vt:lpstr>Likelihood of Occurrence (cont)</vt:lpstr>
      <vt:lpstr>Severity of Impact</vt:lpstr>
      <vt:lpstr>Analysis Techniques</vt:lpstr>
      <vt:lpstr>Example</vt:lpstr>
      <vt:lpstr>Threshold by Quadrant</vt:lpstr>
      <vt:lpstr>Alternate Threshold by Quadrant</vt:lpstr>
      <vt:lpstr>Threshold by Diagonals</vt:lpstr>
      <vt:lpstr>High Severity Threshold </vt:lpstr>
      <vt:lpstr>Risk Matrix Types</vt:lpstr>
      <vt:lpstr>Steps in Risk Analysis</vt:lpstr>
      <vt:lpstr>Summary</vt:lpstr>
      <vt:lpstr>Summary (cont)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Analysis</dc:title>
  <dc:creator>Bill</dc:creator>
  <cp:lastModifiedBy>Bill</cp:lastModifiedBy>
  <cp:revision>35</cp:revision>
  <cp:lastPrinted>1601-01-01T00:00:00Z</cp:lastPrinted>
  <dcterms:created xsi:type="dcterms:W3CDTF">2003-01-26T23:29:36Z</dcterms:created>
  <dcterms:modified xsi:type="dcterms:W3CDTF">2014-08-23T17:26:16Z</dcterms:modified>
</cp:coreProperties>
</file>